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sldIdLst>
    <p:sldId id="257" r:id="rId2"/>
    <p:sldId id="261" r:id="rId3"/>
    <p:sldId id="273" r:id="rId4"/>
    <p:sldId id="283" r:id="rId5"/>
    <p:sldId id="276" r:id="rId6"/>
    <p:sldId id="285" r:id="rId7"/>
    <p:sldId id="274" r:id="rId8"/>
    <p:sldId id="281" r:id="rId9"/>
    <p:sldId id="275" r:id="rId10"/>
    <p:sldId id="282" r:id="rId11"/>
    <p:sldId id="278" r:id="rId12"/>
    <p:sldId id="279" r:id="rId13"/>
  </p:sldIdLst>
  <p:sldSz cx="9144000" cy="6858000" type="screen4x3"/>
  <p:notesSz cx="6858000" cy="9144000"/>
  <p:custDataLst>
    <p:tags r:id="rId15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4" autoAdjust="0"/>
    <p:restoredTop sz="78315" autoAdjust="0"/>
  </p:normalViewPr>
  <p:slideViewPr>
    <p:cSldViewPr>
      <p:cViewPr varScale="1">
        <p:scale>
          <a:sx n="56" d="100"/>
          <a:sy n="56" d="100"/>
        </p:scale>
        <p:origin x="-19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C5C8-6312-402B-8DE9-72D8D4401C91}" type="datetimeFigureOut">
              <a:rPr lang="nl-NL" smtClean="0"/>
              <a:pPr/>
              <a:t>10-8-2016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85AC7-D60F-4D17-803B-34D3B8D1E5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903201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5AC7-D60F-4D17-803B-34D3B8D1E568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250521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5AC7-D60F-4D17-803B-34D3B8D1E56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185628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5AC7-D60F-4D17-803B-34D3B8D1E56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734317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5AC7-D60F-4D17-803B-34D3B8D1E56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226630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5AC7-D60F-4D17-803B-34D3B8D1E56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320591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5AC7-D60F-4D17-803B-34D3B8D1E56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797284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5AC7-D60F-4D17-803B-34D3B8D1E56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790418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5AC7-D60F-4D17-803B-34D3B8D1E56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35965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5AC7-D60F-4D17-803B-34D3B8D1E56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563280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5AC7-D60F-4D17-803B-34D3B8D1E56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797284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5AC7-D60F-4D17-803B-34D3B8D1E56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67088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5AC7-D60F-4D17-803B-34D3B8D1E56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14070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562475" y="0"/>
            <a:ext cx="4581525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37138" y="2878138"/>
            <a:ext cx="3598862" cy="857250"/>
          </a:xfrm>
        </p:spPr>
        <p:txBody>
          <a:bodyPr/>
          <a:lstStyle>
            <a:lvl1pPr defTabSz="608013" eaLnBrk="0" hangingPunct="0"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37138" y="3778250"/>
            <a:ext cx="3598862" cy="1752600"/>
          </a:xfrm>
        </p:spPr>
        <p:txBody>
          <a:bodyPr/>
          <a:lstStyle>
            <a:lvl1pPr marL="0" indent="1588" defTabSz="608013" eaLnBrk="0" hangingPunct="0">
              <a:buFont typeface="Arial" charset="0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het opmaakprofiel van de modelondertitel te bewerken</a:t>
            </a: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5037138" y="6515100"/>
            <a:ext cx="3932237" cy="209550"/>
          </a:xfrm>
        </p:spPr>
        <p:txBody>
          <a:bodyPr anchor="t"/>
          <a:lstStyle>
            <a:lvl1pPr algn="l">
              <a:defRPr/>
            </a:lvl1pPr>
          </a:lstStyle>
          <a:p>
            <a:fld id="{371C0177-2255-4D36-B8DD-0237089C547A}" type="datetime4">
              <a:rPr lang="nl-NL" smtClean="0"/>
              <a:pPr/>
              <a:t>10 augustus 2016</a:t>
            </a:fld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4D3DCD-78F2-4C02-80EF-E6C3442401A7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B6E0780-654D-4B62-A6BB-603CE28FA527}" type="datetime4">
              <a:rPr lang="nl-NL" smtClean="0"/>
              <a:pPr/>
              <a:t>10 augustus 2016</a:t>
            </a:fld>
            <a:endParaRPr lang="nl-NL" dirty="0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nl-NL" dirty="0" smtClean="0"/>
              <a:t>Ministerie van Infrastructuur en Milieu</a:t>
            </a:r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67513" y="1293813"/>
            <a:ext cx="2100262" cy="491331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66725" y="1293813"/>
            <a:ext cx="6148388" cy="491331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EBBB1C-FD6D-4964-872D-637C2E61DE24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3824C36-7F26-413F-9F18-8694431975CF}" type="datetime4">
              <a:rPr lang="nl-NL" smtClean="0"/>
              <a:pPr/>
              <a:t>10 augustus 2016</a:t>
            </a:fld>
            <a:endParaRPr lang="nl-NL" dirty="0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nl-NL" dirty="0" smtClean="0"/>
              <a:t>Ministerie van Infrastructuur en Milieu</a:t>
            </a:r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1293813"/>
            <a:ext cx="8401050" cy="4921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66725" y="2068513"/>
            <a:ext cx="4124325" cy="41386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743450" y="2068513"/>
            <a:ext cx="4124325" cy="4138612"/>
          </a:xfrm>
        </p:spPr>
        <p:txBody>
          <a:bodyPr/>
          <a:lstStyle/>
          <a:p>
            <a:r>
              <a:rPr lang="nl-NL" smtClean="0"/>
              <a:t>Klik op het pictogram als u een illustratie wilt toevoegen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466725" y="6611938"/>
            <a:ext cx="1905000" cy="119062"/>
          </a:xfrm>
        </p:spPr>
        <p:txBody>
          <a:bodyPr/>
          <a:lstStyle>
            <a:lvl1pPr>
              <a:defRPr/>
            </a:lvl1pPr>
          </a:lstStyle>
          <a:p>
            <a:fld id="{C0E4B359-E2E3-44DC-A349-1126A74EF1B4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>
          <a:xfrm>
            <a:off x="7264400" y="6611938"/>
            <a:ext cx="1508125" cy="119062"/>
          </a:xfrm>
        </p:spPr>
        <p:txBody>
          <a:bodyPr/>
          <a:lstStyle>
            <a:lvl1pPr>
              <a:defRPr/>
            </a:lvl1pPr>
          </a:lstStyle>
          <a:p>
            <a:fld id="{DBD31B11-F223-4A7F-98AB-1298E820D8C6}" type="datetime4">
              <a:rPr lang="nl-NL" smtClean="0"/>
              <a:pPr/>
              <a:t>10 augustus 2016</a:t>
            </a:fld>
            <a:endParaRPr lang="nl-NL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nl-NL" dirty="0" smtClean="0"/>
              <a:t>Ministerie van Infrastructuur en Milieu</a:t>
            </a:r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CDB467-7873-4513-AFB0-64C93AB0D52A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E78A39A-4C99-4BCD-B018-36BE006FADB3}" type="datetime4">
              <a:rPr lang="nl-NL" smtClean="0"/>
              <a:pPr/>
              <a:t>10 augustus 2016</a:t>
            </a:fld>
            <a:endParaRPr lang="nl-NL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nl-NL" dirty="0" smtClean="0"/>
              <a:t>Ministerie van Infrastructuur en Milieu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D84257-ED32-48C1-8368-C36FAEBD5AE4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6B6BDDF-2A89-4039-BE8A-509CE46CCAE6}" type="datetime4">
              <a:rPr lang="nl-NL" smtClean="0"/>
              <a:pPr/>
              <a:t>10 augustus 2016</a:t>
            </a:fld>
            <a:endParaRPr lang="nl-NL" dirty="0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nl-NL" dirty="0" smtClean="0"/>
              <a:t>Ministerie van Infrastructuur en Milieu</a:t>
            </a:r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6725" y="2068513"/>
            <a:ext cx="4124325" cy="4138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43450" y="2068513"/>
            <a:ext cx="4124325" cy="4138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EFCD2F-3854-4509-94B1-251D221B176A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31DF2BC-8A43-4914-9A84-B7BDC8E802FB}" type="datetime4">
              <a:rPr lang="nl-NL" smtClean="0"/>
              <a:pPr/>
              <a:t>10 augustus 2016</a:t>
            </a:fld>
            <a:endParaRPr lang="nl-NL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nl-NL" dirty="0" smtClean="0"/>
              <a:t>Ministerie van Infrastructuur en Milieu</a:t>
            </a:r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8DFE5E-4DF5-4E22-BF27-B57155238CA5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66882B7-EDFC-4F48-8AF5-E70F44ED6812}" type="datetime4">
              <a:rPr lang="nl-NL" smtClean="0"/>
              <a:pPr/>
              <a:t>10 augustus 2016</a:t>
            </a:fld>
            <a:endParaRPr lang="nl-NL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nl-NL" dirty="0" smtClean="0"/>
              <a:t>Ministerie van Infrastructuur en Milieu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2C4F18-1084-43BB-8F0C-8DDEC76DCA47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DBC99A0-50CB-43C2-A15A-7A72FC1B949A}" type="datetime4">
              <a:rPr lang="nl-NL" smtClean="0"/>
              <a:pPr/>
              <a:t>10 augustus 2016</a:t>
            </a:fld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nl-NL" dirty="0" smtClean="0"/>
              <a:t>Ministerie van Infrastructuur en Milieu</a:t>
            </a:r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FF4269-9A2A-402C-95A8-1E64AE3A37F9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328D42C-744F-47AE-9729-62D2907478C0}" type="datetime4">
              <a:rPr lang="nl-NL" smtClean="0"/>
              <a:pPr/>
              <a:t>10 augustus 2016</a:t>
            </a:fld>
            <a:endParaRPr lang="nl-N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nl-NL" dirty="0" smtClean="0"/>
              <a:t>Ministerie van Infrastructuur en Milieu</a:t>
            </a:r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nl-NL" dirty="0" smtClean="0"/>
              <a:t>Ministerie van Infrastructuur en Milieu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E2487A-4EC9-4160-846D-E5DD7CFD4F63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5E3D685-99AE-4B48-89D7-929B7FE72527}" type="datetime4">
              <a:rPr lang="nl-NL" smtClean="0"/>
              <a:pPr/>
              <a:t>10 augustus 2016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CDE4C3-FD53-4754-8387-ED0250ADD0EA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448838B-8E2F-4CBB-AF86-AF7B5DEE893A}" type="datetime4">
              <a:rPr lang="nl-NL" smtClean="0"/>
              <a:pPr/>
              <a:t>10 augustus 2016</a:t>
            </a:fld>
            <a:endParaRPr lang="nl-NL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nl-NL" dirty="0" smtClean="0"/>
              <a:t>Ministerie van Infrastructuur en Milieu</a:t>
            </a:r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10112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6350000"/>
            <a:ext cx="9144000" cy="50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293813"/>
            <a:ext cx="8401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2068513"/>
            <a:ext cx="840105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6725" y="6611938"/>
            <a:ext cx="1905000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fld id="{A7767DB5-9DBB-4547-9226-1DA966EC9086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1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64400" y="6611938"/>
            <a:ext cx="150812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fld id="{304E76BA-3E86-4990-863F-0FA9D596FAFB}" type="datetime4">
              <a:rPr lang="nl-NL" smtClean="0"/>
              <a:pPr/>
              <a:t>10 augustus 2016</a:t>
            </a:fld>
            <a:endParaRPr lang="nl-NL" dirty="0"/>
          </a:p>
        </p:txBody>
      </p:sp>
      <p:pic>
        <p:nvPicPr>
          <p:cNvPr id="9225" name="Picture 9" descr="Z:\KA\Carma\DocSys\Customers\VenW Rijksbreed\Models\Presentaties\background_pictures\logo wit\RO_VW_diap.png"/>
          <p:cNvPicPr>
            <a:picLocks noChangeAspect="1" noChangeArrowheads="1"/>
          </p:cNvPicPr>
          <p:nvPr/>
        </p:nvPicPr>
        <p:blipFill>
          <a:blip r:embed="rId14" cstate="print"/>
          <a:srcRect l="46451" t="15443" r="46289" b="20656"/>
          <a:stretch>
            <a:fillRect/>
          </a:stretch>
        </p:blipFill>
        <p:spPr bwMode="auto">
          <a:xfrm>
            <a:off x="4376738" y="0"/>
            <a:ext cx="3937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8 June, 2016</a:t>
            </a:r>
            <a:endParaRPr lang="nl-NL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Reclassification of the water defence system</a:t>
            </a:r>
            <a:br>
              <a:rPr lang="en-GB" dirty="0"/>
            </a:br>
            <a:endParaRPr lang="nl-NL" dirty="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953000" y="762000"/>
            <a:ext cx="2819400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836712"/>
            <a:ext cx="4581072" cy="5373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1080928" y="260648"/>
            <a:ext cx="2698984" cy="492125"/>
          </a:xfrm>
        </p:spPr>
        <p:txBody>
          <a:bodyPr/>
          <a:lstStyle/>
          <a:p>
            <a:pPr eaLnBrk="1" hangingPunct="1"/>
            <a:r>
              <a:rPr lang="nl-NL" sz="1800" dirty="0" smtClean="0">
                <a:solidFill>
                  <a:schemeClr val="bg1"/>
                </a:solidFill>
              </a:rPr>
              <a:t>Action – in </a:t>
            </a:r>
            <a:r>
              <a:rPr lang="en-GB" sz="1800" dirty="0" smtClean="0">
                <a:solidFill>
                  <a:schemeClr val="bg1"/>
                </a:solidFill>
              </a:rPr>
              <a:t>depth</a:t>
            </a:r>
            <a:endParaRPr lang="en-GB" sz="1800" i="1" dirty="0" smtClean="0">
              <a:solidFill>
                <a:schemeClr val="bg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CBE5892-789F-42FF-B56B-A9F3E9B8AE96}" type="slidenum">
              <a:rPr lang="nl-NL" smtClean="0"/>
              <a:pPr>
                <a:defRPr/>
              </a:pPr>
              <a:t>10</a:t>
            </a:fld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" y="1021540"/>
            <a:ext cx="9079079" cy="5324501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1008112" cy="1008112"/>
          </a:xfrm>
          <a:prstGeom prst="rect">
            <a:avLst/>
          </a:prstGeom>
        </p:spPr>
      </p:pic>
      <p:sp>
        <p:nvSpPr>
          <p:cNvPr id="7" name="Tijdelijke aanduiding voor datum 4"/>
          <p:cNvSpPr>
            <a:spLocks noGrp="1"/>
          </p:cNvSpPr>
          <p:nvPr>
            <p:ph type="dt" sz="half" idx="12"/>
          </p:nvPr>
        </p:nvSpPr>
        <p:spPr>
          <a:xfrm>
            <a:off x="7236296" y="6611938"/>
            <a:ext cx="1508125" cy="119062"/>
          </a:xfrm>
        </p:spPr>
        <p:txBody>
          <a:bodyPr/>
          <a:lstStyle/>
          <a:p>
            <a:r>
              <a:rPr lang="en-GB" dirty="0" smtClean="0"/>
              <a:t>8 June, 2016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48461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1080928" y="260648"/>
            <a:ext cx="2698984" cy="492125"/>
          </a:xfrm>
        </p:spPr>
        <p:txBody>
          <a:bodyPr/>
          <a:lstStyle/>
          <a:p>
            <a:pPr eaLnBrk="1" hangingPunct="1"/>
            <a:r>
              <a:rPr lang="en-GB" sz="1800" dirty="0" smtClean="0">
                <a:solidFill>
                  <a:schemeClr val="bg1"/>
                </a:solidFill>
              </a:rPr>
              <a:t>Result</a:t>
            </a:r>
            <a:r>
              <a:rPr lang="nl-NL" sz="1800" dirty="0" smtClean="0">
                <a:solidFill>
                  <a:schemeClr val="bg1"/>
                </a:solidFill>
              </a:rPr>
              <a:t> – </a:t>
            </a:r>
            <a:r>
              <a:rPr lang="nl-NL" sz="1800" dirty="0" err="1" smtClean="0">
                <a:solidFill>
                  <a:schemeClr val="bg1"/>
                </a:solidFill>
              </a:rPr>
              <a:t>introduction</a:t>
            </a:r>
            <a:r>
              <a:rPr lang="nl-NL" sz="1800" dirty="0" smtClean="0">
                <a:solidFill>
                  <a:schemeClr val="bg1"/>
                </a:solidFill>
              </a:rPr>
              <a:t> </a:t>
            </a:r>
            <a:endParaRPr lang="nl-NL" sz="2000" dirty="0" smtClean="0">
              <a:solidFill>
                <a:schemeClr val="bg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CBE5892-789F-42FF-B56B-A9F3E9B8AE96}" type="slidenum">
              <a:rPr lang="nl-NL" smtClean="0"/>
              <a:pPr>
                <a:defRPr/>
              </a:pPr>
              <a:t>11</a:t>
            </a:fld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" y="1021540"/>
            <a:ext cx="9079078" cy="5324501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1008112" cy="1008112"/>
          </a:xfrm>
          <a:prstGeom prst="rect">
            <a:avLst/>
          </a:prstGeom>
        </p:spPr>
      </p:pic>
      <p:sp>
        <p:nvSpPr>
          <p:cNvPr id="7" name="Tijdelijke aanduiding voor datum 4"/>
          <p:cNvSpPr>
            <a:spLocks noGrp="1"/>
          </p:cNvSpPr>
          <p:nvPr>
            <p:ph type="dt" sz="half" idx="12"/>
          </p:nvPr>
        </p:nvSpPr>
        <p:spPr>
          <a:xfrm>
            <a:off x="7236296" y="6611938"/>
            <a:ext cx="1508125" cy="119062"/>
          </a:xfrm>
        </p:spPr>
        <p:txBody>
          <a:bodyPr/>
          <a:lstStyle/>
          <a:p>
            <a:r>
              <a:rPr lang="en-GB" dirty="0" smtClean="0"/>
              <a:t>8 June, 2016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8489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1080928" y="260648"/>
            <a:ext cx="2698984" cy="492125"/>
          </a:xfrm>
        </p:spPr>
        <p:txBody>
          <a:bodyPr/>
          <a:lstStyle/>
          <a:p>
            <a:pPr eaLnBrk="1" hangingPunct="1"/>
            <a:r>
              <a:rPr lang="en-GB" sz="1800" dirty="0" smtClean="0">
                <a:solidFill>
                  <a:schemeClr val="bg1"/>
                </a:solidFill>
              </a:rPr>
              <a:t>Result – in depth</a:t>
            </a:r>
            <a:endParaRPr lang="en-GB" sz="2000" dirty="0" smtClean="0">
              <a:solidFill>
                <a:schemeClr val="bg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CBE5892-789F-42FF-B56B-A9F3E9B8AE96}" type="slidenum">
              <a:rPr lang="nl-NL" smtClean="0"/>
              <a:pPr>
                <a:defRPr/>
              </a:pPr>
              <a:t>12</a:t>
            </a:fld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" y="1021540"/>
            <a:ext cx="9079079" cy="5324501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1008112" cy="1008112"/>
          </a:xfrm>
          <a:prstGeom prst="rect">
            <a:avLst/>
          </a:prstGeom>
        </p:spPr>
      </p:pic>
      <p:sp>
        <p:nvSpPr>
          <p:cNvPr id="7" name="Tijdelijke aanduiding voor datum 4"/>
          <p:cNvSpPr>
            <a:spLocks noGrp="1"/>
          </p:cNvSpPr>
          <p:nvPr>
            <p:ph type="dt" sz="half" idx="12"/>
          </p:nvPr>
        </p:nvSpPr>
        <p:spPr>
          <a:xfrm>
            <a:off x="7236296" y="6611938"/>
            <a:ext cx="1508125" cy="119062"/>
          </a:xfrm>
        </p:spPr>
        <p:txBody>
          <a:bodyPr/>
          <a:lstStyle/>
          <a:p>
            <a:r>
              <a:rPr lang="en-GB" dirty="0" smtClean="0"/>
              <a:t>8 June, 2016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280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745235" cy="487252"/>
          </a:xfrm>
        </p:spPr>
        <p:txBody>
          <a:bodyPr/>
          <a:lstStyle/>
          <a:p>
            <a:r>
              <a:rPr lang="en-GB" sz="1800" dirty="0">
                <a:solidFill>
                  <a:schemeClr val="bg1"/>
                </a:solidFill>
              </a:rPr>
              <a:t>Reclassification of </a:t>
            </a:r>
            <a:r>
              <a:rPr lang="en-GB" sz="1800" dirty="0" smtClean="0">
                <a:solidFill>
                  <a:schemeClr val="bg1"/>
                </a:solidFill>
              </a:rPr>
              <a:t>the water defence system</a:t>
            </a:r>
            <a:endParaRPr lang="nl-NL" sz="1800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CBE5892-789F-42FF-B56B-A9F3E9B8AE96}" type="slidenum">
              <a:rPr lang="nl-NL" smtClean="0"/>
              <a:pPr>
                <a:defRPr/>
              </a:pPr>
              <a:t>2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>
          <a:xfrm>
            <a:off x="7236296" y="6611938"/>
            <a:ext cx="1508125" cy="119062"/>
          </a:xfrm>
        </p:spPr>
        <p:txBody>
          <a:bodyPr/>
          <a:lstStyle/>
          <a:p>
            <a:r>
              <a:rPr lang="en-GB" dirty="0" smtClean="0"/>
              <a:t>8 June, 2016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" y="1021540"/>
            <a:ext cx="9079086" cy="53245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1080928" y="260648"/>
            <a:ext cx="2698984" cy="492125"/>
          </a:xfrm>
        </p:spPr>
        <p:txBody>
          <a:bodyPr/>
          <a:lstStyle/>
          <a:p>
            <a:pPr eaLnBrk="1" hangingPunct="1"/>
            <a:r>
              <a:rPr lang="en-GB" sz="1800" dirty="0" smtClean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CBE5892-789F-42FF-B56B-A9F3E9B8AE96}" type="slidenum">
              <a:rPr lang="nl-NL" smtClean="0"/>
              <a:pPr>
                <a:defRPr/>
              </a:pPr>
              <a:t>3</a:t>
            </a:fld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7" y="1021540"/>
            <a:ext cx="9079083" cy="5324503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1008112" cy="1008112"/>
          </a:xfrm>
          <a:prstGeom prst="rect">
            <a:avLst/>
          </a:prstGeom>
        </p:spPr>
      </p:pic>
      <p:sp>
        <p:nvSpPr>
          <p:cNvPr id="8" name="Tijdelijke aanduiding voor datum 4"/>
          <p:cNvSpPr>
            <a:spLocks noGrp="1"/>
          </p:cNvSpPr>
          <p:nvPr>
            <p:ph type="dt" sz="half" idx="12"/>
          </p:nvPr>
        </p:nvSpPr>
        <p:spPr>
          <a:xfrm>
            <a:off x="7236296" y="6611938"/>
            <a:ext cx="1508125" cy="119062"/>
          </a:xfrm>
        </p:spPr>
        <p:txBody>
          <a:bodyPr/>
          <a:lstStyle/>
          <a:p>
            <a:r>
              <a:rPr lang="en-GB" dirty="0" smtClean="0"/>
              <a:t>8 June, 2016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3581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1080928" y="260648"/>
            <a:ext cx="3131032" cy="492125"/>
          </a:xfrm>
        </p:spPr>
        <p:txBody>
          <a:bodyPr/>
          <a:lstStyle/>
          <a:p>
            <a:pPr eaLnBrk="1" hangingPunct="1"/>
            <a:r>
              <a:rPr lang="en-GB" sz="1800" dirty="0" smtClean="0">
                <a:solidFill>
                  <a:schemeClr val="bg1"/>
                </a:solidFill>
              </a:rPr>
              <a:t>Agreements – introduction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CBE5892-789F-42FF-B56B-A9F3E9B8AE96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7" y="1021540"/>
            <a:ext cx="9079083" cy="5324503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1008112" cy="1008112"/>
          </a:xfrm>
          <a:prstGeom prst="rect">
            <a:avLst/>
          </a:prstGeom>
        </p:spPr>
      </p:pic>
      <p:sp>
        <p:nvSpPr>
          <p:cNvPr id="7" name="Tijdelijke aanduiding voor datum 4"/>
          <p:cNvSpPr>
            <a:spLocks noGrp="1"/>
          </p:cNvSpPr>
          <p:nvPr>
            <p:ph type="dt" sz="half" idx="12"/>
          </p:nvPr>
        </p:nvSpPr>
        <p:spPr>
          <a:xfrm>
            <a:off x="7236296" y="6611938"/>
            <a:ext cx="1508125" cy="119062"/>
          </a:xfrm>
        </p:spPr>
        <p:txBody>
          <a:bodyPr/>
          <a:lstStyle/>
          <a:p>
            <a:r>
              <a:rPr lang="en-GB" dirty="0" smtClean="0"/>
              <a:t>8 June, 2016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4589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1080928" y="260648"/>
            <a:ext cx="2698984" cy="492125"/>
          </a:xfrm>
        </p:spPr>
        <p:txBody>
          <a:bodyPr/>
          <a:lstStyle/>
          <a:p>
            <a:pPr eaLnBrk="1" hangingPunct="1"/>
            <a:r>
              <a:rPr lang="en-GB" sz="1800" dirty="0" smtClean="0">
                <a:solidFill>
                  <a:schemeClr val="bg1"/>
                </a:solidFill>
              </a:rPr>
              <a:t>Agreements – in depth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CBE5892-789F-42FF-B56B-A9F3E9B8AE96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" y="1021540"/>
            <a:ext cx="9079078" cy="5324501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1008112" cy="1008112"/>
          </a:xfrm>
          <a:prstGeom prst="rect">
            <a:avLst/>
          </a:prstGeom>
        </p:spPr>
      </p:pic>
      <p:sp>
        <p:nvSpPr>
          <p:cNvPr id="7" name="Tijdelijke aanduiding voor datum 4"/>
          <p:cNvSpPr>
            <a:spLocks noGrp="1"/>
          </p:cNvSpPr>
          <p:nvPr>
            <p:ph type="dt" sz="half" idx="12"/>
          </p:nvPr>
        </p:nvSpPr>
        <p:spPr>
          <a:xfrm>
            <a:off x="7236296" y="6611938"/>
            <a:ext cx="1508125" cy="119062"/>
          </a:xfrm>
        </p:spPr>
        <p:txBody>
          <a:bodyPr/>
          <a:lstStyle/>
          <a:p>
            <a:r>
              <a:rPr lang="en-GB" dirty="0" smtClean="0"/>
              <a:t>8 June, 2016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9295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1080928" y="260648"/>
            <a:ext cx="2698984" cy="492125"/>
          </a:xfrm>
        </p:spPr>
        <p:txBody>
          <a:bodyPr/>
          <a:lstStyle/>
          <a:p>
            <a:pPr eaLnBrk="1" hangingPunct="1"/>
            <a:r>
              <a:rPr lang="en-GB" sz="1800" dirty="0" smtClean="0">
                <a:solidFill>
                  <a:schemeClr val="bg1"/>
                </a:solidFill>
              </a:rPr>
              <a:t>Agreements – in depth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CBE5892-789F-42FF-B56B-A9F3E9B8AE96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" y="1021540"/>
            <a:ext cx="9079079" cy="5324501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1008112" cy="1008112"/>
          </a:xfrm>
          <a:prstGeom prst="rect">
            <a:avLst/>
          </a:prstGeom>
        </p:spPr>
      </p:pic>
      <p:sp>
        <p:nvSpPr>
          <p:cNvPr id="7" name="Tijdelijke aanduiding voor datum 4"/>
          <p:cNvSpPr>
            <a:spLocks noGrp="1"/>
          </p:cNvSpPr>
          <p:nvPr>
            <p:ph type="dt" sz="half" idx="12"/>
          </p:nvPr>
        </p:nvSpPr>
        <p:spPr>
          <a:xfrm>
            <a:off x="7236296" y="6611938"/>
            <a:ext cx="1508125" cy="119062"/>
          </a:xfrm>
        </p:spPr>
        <p:txBody>
          <a:bodyPr/>
          <a:lstStyle/>
          <a:p>
            <a:r>
              <a:rPr lang="en-GB" dirty="0" smtClean="0"/>
              <a:t>8 June, 2016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41156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1080928" y="260648"/>
            <a:ext cx="3131032" cy="492125"/>
          </a:xfrm>
        </p:spPr>
        <p:txBody>
          <a:bodyPr/>
          <a:lstStyle/>
          <a:p>
            <a:pPr eaLnBrk="1" hangingPunct="1"/>
            <a:r>
              <a:rPr lang="en-GB" sz="1800" dirty="0" smtClean="0">
                <a:solidFill>
                  <a:schemeClr val="bg1"/>
                </a:solidFill>
              </a:rPr>
              <a:t>Assessment – introduction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CBE5892-789F-42FF-B56B-A9F3E9B8AE96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" y="1021540"/>
            <a:ext cx="9079079" cy="5324501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1008112" cy="1008112"/>
          </a:xfrm>
          <a:prstGeom prst="rect">
            <a:avLst/>
          </a:prstGeom>
        </p:spPr>
      </p:pic>
      <p:sp>
        <p:nvSpPr>
          <p:cNvPr id="7" name="Tijdelijke aanduiding voor datum 4"/>
          <p:cNvSpPr>
            <a:spLocks noGrp="1"/>
          </p:cNvSpPr>
          <p:nvPr>
            <p:ph type="dt" sz="half" idx="12"/>
          </p:nvPr>
        </p:nvSpPr>
        <p:spPr>
          <a:xfrm>
            <a:off x="7236296" y="6611938"/>
            <a:ext cx="1508125" cy="119062"/>
          </a:xfrm>
        </p:spPr>
        <p:txBody>
          <a:bodyPr/>
          <a:lstStyle/>
          <a:p>
            <a:r>
              <a:rPr lang="en-GB" dirty="0" smtClean="0"/>
              <a:t>8 June, 2016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17860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1080928" y="260648"/>
            <a:ext cx="3059024" cy="492125"/>
          </a:xfrm>
        </p:spPr>
        <p:txBody>
          <a:bodyPr/>
          <a:lstStyle/>
          <a:p>
            <a:pPr eaLnBrk="1" hangingPunct="1"/>
            <a:r>
              <a:rPr lang="nl-NL" sz="1800" dirty="0" smtClean="0">
                <a:solidFill>
                  <a:schemeClr val="bg1"/>
                </a:solidFill>
              </a:rPr>
              <a:t>Assessment – in </a:t>
            </a:r>
            <a:r>
              <a:rPr lang="en-GB" sz="1800" dirty="0" smtClean="0">
                <a:solidFill>
                  <a:schemeClr val="bg1"/>
                </a:solidFill>
              </a:rPr>
              <a:t>depth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CBE5892-789F-42FF-B56B-A9F3E9B8AE96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" y="1021540"/>
            <a:ext cx="9079074" cy="532449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1008112" cy="1008112"/>
          </a:xfrm>
          <a:prstGeom prst="rect">
            <a:avLst/>
          </a:prstGeom>
        </p:spPr>
      </p:pic>
      <p:sp>
        <p:nvSpPr>
          <p:cNvPr id="7" name="Tijdelijke aanduiding voor datum 4"/>
          <p:cNvSpPr>
            <a:spLocks noGrp="1"/>
          </p:cNvSpPr>
          <p:nvPr>
            <p:ph type="dt" sz="half" idx="12"/>
          </p:nvPr>
        </p:nvSpPr>
        <p:spPr>
          <a:xfrm>
            <a:off x="7236296" y="6611938"/>
            <a:ext cx="1508125" cy="119062"/>
          </a:xfrm>
        </p:spPr>
        <p:txBody>
          <a:bodyPr/>
          <a:lstStyle/>
          <a:p>
            <a:r>
              <a:rPr lang="en-GB" dirty="0" smtClean="0"/>
              <a:t>8 June, 2016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40962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1080928" y="260648"/>
            <a:ext cx="2698984" cy="492125"/>
          </a:xfrm>
        </p:spPr>
        <p:txBody>
          <a:bodyPr/>
          <a:lstStyle/>
          <a:p>
            <a:pPr eaLnBrk="1" hangingPunct="1"/>
            <a:r>
              <a:rPr lang="nl-NL" sz="1800" dirty="0" smtClean="0">
                <a:solidFill>
                  <a:schemeClr val="bg1"/>
                </a:solidFill>
              </a:rPr>
              <a:t>Action – </a:t>
            </a:r>
            <a:r>
              <a:rPr lang="en-GB" sz="1800" dirty="0" smtClean="0">
                <a:solidFill>
                  <a:schemeClr val="bg1"/>
                </a:solidFill>
              </a:rPr>
              <a:t>introduction</a:t>
            </a:r>
            <a:endParaRPr lang="en-GB" sz="2000" dirty="0" smtClean="0">
              <a:solidFill>
                <a:schemeClr val="bg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CBE5892-789F-42FF-B56B-A9F3E9B8AE96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>
          <a:xfrm>
            <a:off x="7236296" y="6611938"/>
            <a:ext cx="1508125" cy="119062"/>
          </a:xfrm>
        </p:spPr>
        <p:txBody>
          <a:bodyPr/>
          <a:lstStyle/>
          <a:p>
            <a:fld id="{8144E107-D417-4BAE-87AE-60DD39924947}" type="datetime4">
              <a:rPr lang="nl-NL"/>
              <a:pPr/>
              <a:t>10 augustus 2016</a:t>
            </a:fld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" y="1021540"/>
            <a:ext cx="9079078" cy="5324501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17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RMA DOCSYS~XML" val="&lt;data author=&quot;{00000000-0000-0000-0000-000000000000}&quot; authorname=&quot;(onbekend)&quot; model=&quot;{00000001-0005-0000-0001-000000000013}&quot; profile=&quot;1Logo&quot; created=&quot;2010-10-28 12:31:02&quot; modified=&quot;2010-10-28 14:12:02&quot;&gt;&lt;presentatie template=&quot;C:\Program Files\Carma DocSys\1Logo\Modellen\Presentaties\ministerie.pot&quot; enabled=&quot;true&quot; reopen=&quot;true&quot; lcid=&quot;1043&quot; newdoc=&quot;true&quot; engine=&quot;DocSysEngine.MSPPT&quot;&gt;&lt;titel class=&quot;string&quot; value=&quot;&quot;/&gt;&lt;fldfooter class=&quot;string&quot; value=&quot;&quot;/&gt;&lt;subtitel class=&quot;string&quot; value=&quot;&quot;/&gt;&lt;datum class=&quot;string&quot; value=&quot;29 oktober 2010&quot;/&gt;&lt;kleur class=&quot;string&quot; value=&quot;&quot;/&gt;&lt;divisie class=&quot;string&quot; value=&quot;Ministerie&quot; id=&quot;1&quot;/&gt;&lt;PAPER/&gt;&lt;/presentatie&gt;&lt;/data&gt;&#10;"/>
</p:tagLst>
</file>

<file path=ppt/theme/theme1.xml><?xml version="1.0" encoding="utf-8"?>
<a:theme xmlns:a="http://schemas.openxmlformats.org/drawingml/2006/main" name="Tijdelijk_bestand_Presentatie_IenM[1]">
  <a:themeElements>
    <a:clrScheme name="">
      <a:dk1>
        <a:srgbClr val="000000"/>
      </a:dk1>
      <a:lt1>
        <a:srgbClr val="FFFFFF"/>
      </a:lt1>
      <a:dk2>
        <a:srgbClr val="0E4A10"/>
      </a:dk2>
      <a:lt2>
        <a:srgbClr val="47145C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ministeri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inisterie 1">
        <a:dk1>
          <a:srgbClr val="000000"/>
        </a:dk1>
        <a:lt1>
          <a:srgbClr val="FFFFFF"/>
        </a:lt1>
        <a:dk2>
          <a:srgbClr val="529D26"/>
        </a:dk2>
        <a:lt2>
          <a:srgbClr val="808080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ED8F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sterie 2">
        <a:dk1>
          <a:srgbClr val="000000"/>
        </a:dk1>
        <a:lt1>
          <a:srgbClr val="FFFFFF"/>
        </a:lt1>
        <a:dk2>
          <a:srgbClr val="3C1508"/>
        </a:dk2>
        <a:lt2>
          <a:srgbClr val="3C1508"/>
        </a:lt2>
        <a:accent1>
          <a:srgbClr val="FBD221"/>
        </a:accent1>
        <a:accent2>
          <a:srgbClr val="F9A529"/>
        </a:accent2>
        <a:accent3>
          <a:srgbClr val="FFFFFF"/>
        </a:accent3>
        <a:accent4>
          <a:srgbClr val="000000"/>
        </a:accent4>
        <a:accent5>
          <a:srgbClr val="FDE5AB"/>
        </a:accent5>
        <a:accent6>
          <a:srgbClr val="E29524"/>
        </a:accent6>
        <a:hlink>
          <a:srgbClr val="EE0026"/>
        </a:hlink>
        <a:folHlink>
          <a:srgbClr val="6065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sterie 3">
        <a:dk1>
          <a:srgbClr val="000000"/>
        </a:dk1>
        <a:lt1>
          <a:srgbClr val="FFFFFF"/>
        </a:lt1>
        <a:dk2>
          <a:srgbClr val="47145C"/>
        </a:dk2>
        <a:lt2>
          <a:srgbClr val="0E4A10"/>
        </a:lt2>
        <a:accent1>
          <a:srgbClr val="EE0026"/>
        </a:accent1>
        <a:accent2>
          <a:srgbClr val="D60044"/>
        </a:accent2>
        <a:accent3>
          <a:srgbClr val="FFFFFF"/>
        </a:accent3>
        <a:accent4>
          <a:srgbClr val="000000"/>
        </a:accent4>
        <a:accent5>
          <a:srgbClr val="F5AAAC"/>
        </a:accent5>
        <a:accent6>
          <a:srgbClr val="C2003D"/>
        </a:accent6>
        <a:hlink>
          <a:srgbClr val="ED8FBB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sterie 4">
        <a:dk1>
          <a:srgbClr val="000000"/>
        </a:dk1>
        <a:lt1>
          <a:srgbClr val="FFFFFF"/>
        </a:lt1>
        <a:dk2>
          <a:srgbClr val="529D26"/>
        </a:dk2>
        <a:lt2>
          <a:srgbClr val="808080"/>
        </a:lt2>
        <a:accent1>
          <a:srgbClr val="6ED9AD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2086B2"/>
        </a:accent6>
        <a:hlink>
          <a:srgbClr val="9ACCD4"/>
        </a:hlink>
        <a:folHlink>
          <a:srgbClr val="ED8FB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Tijdelijk_bestand_Presentatie_IenM[1]</Template>
  <TotalTime>2408</TotalTime>
  <Words>113</Words>
  <Application>Microsoft Office PowerPoint</Application>
  <PresentationFormat>Diavoorstelling (4:3)</PresentationFormat>
  <Paragraphs>47</Paragraphs>
  <Slides>12</Slides>
  <Notes>12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Tijdelijk_bestand_Presentatie_IenM[1]</vt:lpstr>
      <vt:lpstr>Reclassification of the water defence system </vt:lpstr>
      <vt:lpstr>Reclassification of the water defence system</vt:lpstr>
      <vt:lpstr>Background</vt:lpstr>
      <vt:lpstr>Agreements – introduction </vt:lpstr>
      <vt:lpstr>Agreements – in depth</vt:lpstr>
      <vt:lpstr>Agreements – in depth</vt:lpstr>
      <vt:lpstr>Assessment – introduction</vt:lpstr>
      <vt:lpstr>Assessment – in depth</vt:lpstr>
      <vt:lpstr>Action – introduction</vt:lpstr>
      <vt:lpstr>Action – in depth</vt:lpstr>
      <vt:lpstr>Result – introduction </vt:lpstr>
      <vt:lpstr>Result – in depth</vt:lpstr>
    </vt:vector>
  </TitlesOfParts>
  <Company>Rijksoverheid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 presentatie</dc:title>
  <dc:creator>MValstar</dc:creator>
  <cp:lastModifiedBy>ABoonen</cp:lastModifiedBy>
  <cp:revision>105</cp:revision>
  <dcterms:created xsi:type="dcterms:W3CDTF">2013-11-14T08:43:47Z</dcterms:created>
  <dcterms:modified xsi:type="dcterms:W3CDTF">2016-08-10T14:29:48Z</dcterms:modified>
</cp:coreProperties>
</file>