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469" r:id="rId5"/>
    <p:sldId id="470" r:id="rId6"/>
    <p:sldId id="471" r:id="rId7"/>
    <p:sldId id="262" r:id="rId8"/>
    <p:sldId id="265" r:id="rId9"/>
    <p:sldId id="474" r:id="rId10"/>
    <p:sldId id="258" r:id="rId11"/>
    <p:sldId id="457" r:id="rId12"/>
    <p:sldId id="279" r:id="rId13"/>
    <p:sldId id="280" r:id="rId14"/>
    <p:sldId id="264" r:id="rId15"/>
    <p:sldId id="472" r:id="rId16"/>
    <p:sldId id="29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48B68C-A106-BC17-3B9F-E934E44F754C}" name="Holewijn, V.M. MSc (Valentijn)" initials="HVM(" userId="S::v.m.holewijn@minezk.nl::84b3cec6-a656-434b-ba6c-8e7a92c0d7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39ED5-4BBA-4566-8815-9FF26EFD3A4A}" v="301" dt="2024-09-12T15:06:09.464"/>
    <p1510:client id="{974A8320-0756-4F16-BC68-1E54300A358D}" v="26" dt="2024-09-12T15:10:02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D7C2-0CE8-4B16-8B74-D49E98DF7775}" type="datetimeFigureOut">
              <a:rPr lang="nl-NL" smtClean="0"/>
              <a:t>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82419-3F93-4F4B-8D4D-B6256BF7A1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80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ea typeface="Verdana"/>
              </a:rPr>
              <a:t>(afweging moet er zijn, maar hoeft niet energie </a:t>
            </a:r>
            <a:r>
              <a:rPr lang="nl-NL" dirty="0" err="1">
                <a:ea typeface="Verdana"/>
              </a:rPr>
              <a:t>efficient</a:t>
            </a:r>
            <a:r>
              <a:rPr lang="nl-NL" dirty="0">
                <a:ea typeface="Verdana"/>
              </a:rPr>
              <a:t>)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82419-3F93-4F4B-8D4D-B6256BF7A1F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3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61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5" r:id="rId2"/>
    <p:sldLayoutId id="214748372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C0AFB6-25BD-F6A8-D3CE-D1F755814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Energiebesparingsplicht</a:t>
            </a:r>
          </a:p>
          <a:p>
            <a:r>
              <a:rPr lang="nl-NL" dirty="0"/>
              <a:t>EED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ED4A6D-76F0-4E31-8A28-8495A2EDF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Toekomstige beleidsontwikkelingen		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673599-C55E-7B06-26E0-1909AF50D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64035A-AB5C-DF14-926E-758AD97DE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C00FA-52FA-28CB-4F14-DDA18B756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33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883A878-6874-A9AE-F403-7F273771E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/>
          </a:bodyPr>
          <a:lstStyle/>
          <a:p>
            <a:pPr marL="316230" indent="-316230"/>
            <a:r>
              <a:rPr lang="nl-NL" dirty="0"/>
              <a:t>Datacenters met een geïnstalleerd IT vermogen vanaf 500kW hebben een rapportageplicht voor (eerste deadline 15 juli 2024):</a:t>
            </a:r>
          </a:p>
          <a:p>
            <a:pPr marL="629920" lvl="1" indent="-316230"/>
            <a:r>
              <a:rPr lang="nl-NL" dirty="0"/>
              <a:t>De naam van het datacenter, de eigenaren en gebruikers en de gemeente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Het vloeroppervlak, het geïnstalleerde vermogen, het jaarlijks inkomende en uitgaande dataverkeer, en de hoeveelheid opgeslagen en verwerkte data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De prestatie op </a:t>
            </a:r>
            <a:r>
              <a:rPr lang="nl-NL" dirty="0" err="1"/>
              <a:t>KPI’s</a:t>
            </a:r>
            <a:r>
              <a:rPr lang="nl-NL" dirty="0"/>
              <a:t> over energiegebruik, vermogen, temperatuurinstellingen, restwarmtegebruik, watergebruik en hernieuwbare energie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/>
              <a:t>Deze informatie wordt publiek gemaakt bij RVO en EU </a:t>
            </a:r>
            <a:endParaRPr lang="nl-NL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EB1F4C-5EE7-CDDD-137E-A9A69FAD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Artikel 12: rapportageplicht datacenters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7D7E9E-EBB8-E52B-48ED-15B1E2BEC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8412-F5CE-B7EE-782F-24991F7AE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8E83A2-B60E-B254-03FE-DC6413FA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16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0A6522-39B5-4E5C-69C5-B2A82A08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Artikel 7, nieuwbouw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Artikel </a:t>
            </a:r>
            <a:r>
              <a:rPr lang="nl-NL" sz="1800" dirty="0">
                <a:latin typeface="Verdana" panose="020B0604030504040204" pitchFamily="34" charset="0"/>
              </a:rPr>
              <a:t>9, bestaande bouw</a:t>
            </a:r>
            <a:r>
              <a:rPr lang="en-US" sz="1800" dirty="0">
                <a:latin typeface="Verdana" panose="020B0604030504040204" pitchFamily="34" charset="0"/>
              </a:rPr>
              <a:t>​</a:t>
            </a:r>
            <a:endParaRPr lang="en-US" sz="1800" dirty="0"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Verdana" panose="020B0604030504040204" pitchFamily="34" charset="0"/>
              </a:rPr>
              <a:t>Artikel 9a, zonne-energie</a:t>
            </a:r>
            <a:r>
              <a:rPr lang="en-US" sz="1800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</a:rPr>
              <a:t>Artikel 10, Renovatiepaspoort</a:t>
            </a:r>
            <a:r>
              <a:rPr lang="en-US" sz="1800" dirty="0">
                <a:latin typeface="Verdana" panose="020B0604030504040204" pitchFamily="34" charset="0"/>
              </a:rPr>
              <a:t>​</a:t>
            </a:r>
            <a:endParaRPr lang="en-US" sz="1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</a:rPr>
              <a:t>Artikel 11, Eisen aan technische gebouwsystemen</a:t>
            </a:r>
            <a:r>
              <a:rPr lang="en-US" sz="1800" dirty="0">
                <a:latin typeface="Verdana" panose="020B0604030504040204" pitchFamily="34" charset="0"/>
              </a:rPr>
              <a:t>​</a:t>
            </a:r>
            <a:endParaRPr lang="en-US" sz="1800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800" dirty="0">
                <a:latin typeface="Verdana" panose="020B0604030504040204" pitchFamily="34" charset="0"/>
              </a:rPr>
              <a:t>Artikel 12, laadinfra</a:t>
            </a:r>
            <a:r>
              <a:rPr lang="en-US" sz="1800" dirty="0">
                <a:latin typeface="Verdana" panose="020B0604030504040204" pitchFamily="34" charset="0"/>
              </a:rPr>
              <a:t>​</a:t>
            </a:r>
            <a:endParaRPr lang="en-US" sz="1800" dirty="0"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Verdana" panose="020B0604030504040204" pitchFamily="34" charset="0"/>
              </a:rPr>
              <a:t>Artikel 18 Energielabel</a:t>
            </a:r>
            <a:r>
              <a:rPr lang="en-US" sz="1800" b="0" i="0" dirty="0">
                <a:effectLst/>
                <a:latin typeface="Verdana" panose="020B0604030504040204" pitchFamily="34" charset="0"/>
              </a:rPr>
              <a:t>​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Verdana" panose="020B0604030504040204" pitchFamily="34" charset="0"/>
              </a:rPr>
              <a:t>Artikel 19 Affichering energielabel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sz="1800" b="0" i="0" u="none" strike="noStrike" dirty="0">
              <a:effectLst/>
              <a:latin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800" b="0" i="0" u="none" strike="noStrike" dirty="0">
                <a:effectLst/>
                <a:latin typeface="Verdana" panose="020B0604030504040204" pitchFamily="34" charset="0"/>
              </a:rPr>
              <a:t>Artikel 20 en 21, Inspecties van verwarming, koeling en ventilatie installaties</a:t>
            </a:r>
            <a:endParaRPr lang="nl-NL" b="0" i="0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0A372D-C5D6-65DB-F2D6-238DCF9EC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verder…. EPBD (gebouwen)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01A60E-A365-040B-15FB-5DC0347F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5CC3C-722B-0A89-A607-25F25DD2B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B2DA19-9A22-2416-4A98-BCAE65D4C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48A18F-A351-79FD-C5FF-044A5C82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0" y="3164069"/>
            <a:ext cx="2717639" cy="30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4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74D61A-CAC5-77D6-5327-7A7D61E9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FE9432-23F5-A801-7612-3505B9CCD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1E5AA-E24A-F02E-AFDC-A4781039B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D9E73F-01E0-2463-BD58-208C248F7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65D31-1BA0-6D84-DBBA-64B0494C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856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858745-BE13-9BC1-FF2E-CF33DF5D8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2" spcCol="46800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l-NL" sz="1800" b="1" dirty="0"/>
              <a:t>Overkoepelend</a:t>
            </a:r>
          </a:p>
          <a:p>
            <a:pPr marL="316230" indent="-316230"/>
            <a:r>
              <a:rPr lang="nl-NL" sz="1800" dirty="0"/>
              <a:t>Artikel 3: Energy efficiency first</a:t>
            </a:r>
            <a:endParaRPr lang="nl-NL" sz="1800" dirty="0">
              <a:ea typeface="Verdana"/>
            </a:endParaRPr>
          </a:p>
          <a:p>
            <a:pPr marL="316230" indent="-316230"/>
            <a:r>
              <a:rPr lang="nl-NL" sz="1800" dirty="0"/>
              <a:t>Artikel 4: Hoofddoel om energiegebruik te verlagen</a:t>
            </a:r>
            <a:endParaRPr lang="nl-NL" sz="1800" dirty="0">
              <a:ea typeface="Verdana"/>
            </a:endParaRPr>
          </a:p>
          <a:p>
            <a:pPr marL="316230" indent="-316230">
              <a:spcAft>
                <a:spcPts val="600"/>
              </a:spcAft>
            </a:pPr>
            <a:r>
              <a:rPr lang="nl-NL" sz="1800" dirty="0"/>
              <a:t>Artikel 8: Besparingsverplichting door beleidsmaatregelen </a:t>
            </a:r>
          </a:p>
          <a:p>
            <a:pPr>
              <a:spcAft>
                <a:spcPts val="600"/>
              </a:spcAft>
            </a:pPr>
            <a:r>
              <a:rPr lang="nl-NL" sz="1800" b="1" dirty="0"/>
              <a:t>Voorbeeldrol publieke sector</a:t>
            </a:r>
            <a:endParaRPr lang="nl-NL" sz="1800" b="1" dirty="0">
              <a:ea typeface="Verdana"/>
            </a:endParaRPr>
          </a:p>
          <a:p>
            <a:pPr marL="316230" indent="-316230"/>
            <a:r>
              <a:rPr lang="nl-NL" sz="1800" dirty="0"/>
              <a:t>Artikel 5: Doel publieke instellingen om energiegebruik te verlagen</a:t>
            </a:r>
            <a:endParaRPr lang="nl-NL" sz="1800" dirty="0">
              <a:ea typeface="Verdana"/>
            </a:endParaRPr>
          </a:p>
          <a:p>
            <a:pPr marL="316230" indent="-316230"/>
            <a:r>
              <a:rPr lang="nl-NL" sz="1800" dirty="0"/>
              <a:t>Artikel 6: Renovatieplicht publieke instellingen</a:t>
            </a:r>
            <a:endParaRPr lang="nl-NL" sz="1800" dirty="0">
              <a:ea typeface="Verdana"/>
            </a:endParaRPr>
          </a:p>
          <a:p>
            <a:pPr marL="316230" indent="-316230">
              <a:spcAft>
                <a:spcPts val="600"/>
              </a:spcAft>
            </a:pPr>
            <a:r>
              <a:rPr lang="nl-NL" sz="1800" dirty="0"/>
              <a:t>Artikel 7: Efficiënt publiek aanbesteden</a:t>
            </a:r>
            <a:endParaRPr lang="nl-NL" sz="1800" b="1" dirty="0">
              <a:ea typeface="Verdana"/>
            </a:endParaRPr>
          </a:p>
          <a:p>
            <a:pPr marL="0" indent="0">
              <a:buNone/>
            </a:pPr>
            <a:r>
              <a:rPr lang="nl-NL" sz="1800" b="1" dirty="0"/>
              <a:t>Bedrijven en instellingen</a:t>
            </a:r>
            <a:endParaRPr lang="nl-NL" sz="1800" b="1" dirty="0">
              <a:ea typeface="Verdana"/>
            </a:endParaRPr>
          </a:p>
          <a:p>
            <a:pPr marL="316230" indent="-316230"/>
            <a:r>
              <a:rPr lang="nl-NL" sz="1800" dirty="0"/>
              <a:t>Artikel 11: Auditplicht bedrijven</a:t>
            </a:r>
            <a:endParaRPr lang="nl-NL" sz="1800" dirty="0">
              <a:ea typeface="Verdana"/>
            </a:endParaRPr>
          </a:p>
          <a:p>
            <a:pPr marL="316230" indent="-316230">
              <a:spcAft>
                <a:spcPts val="600"/>
              </a:spcAft>
            </a:pPr>
            <a:r>
              <a:rPr lang="nl-NL" sz="1800" dirty="0"/>
              <a:t>Artikel 12: Datacenters</a:t>
            </a:r>
            <a:endParaRPr lang="nl-NL" sz="1800" dirty="0">
              <a:ea typeface="Verdana"/>
            </a:endParaRPr>
          </a:p>
          <a:p>
            <a:pPr marL="0" indent="0">
              <a:buNone/>
            </a:pPr>
            <a:r>
              <a:rPr lang="nl-NL" sz="1800" b="1" dirty="0" err="1"/>
              <a:t>Bemetering</a:t>
            </a:r>
            <a:endParaRPr lang="nl-NL" sz="1800" b="1" dirty="0"/>
          </a:p>
          <a:p>
            <a:pPr marL="316230" indent="-316230"/>
            <a:r>
              <a:rPr lang="nl-NL" sz="1800" dirty="0"/>
              <a:t>Artikel 13-20: regels voor </a:t>
            </a:r>
            <a:r>
              <a:rPr lang="nl-NL" sz="1800" dirty="0" err="1"/>
              <a:t>metering</a:t>
            </a:r>
            <a:r>
              <a:rPr lang="nl-NL" sz="1800" dirty="0"/>
              <a:t> van elektriciteit, gas en warmte/koude</a:t>
            </a:r>
            <a:endParaRPr lang="nl-NL" sz="1800" dirty="0">
              <a:ea typeface="Verdana"/>
            </a:endParaRP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Informatie en bescherming consumenten</a:t>
            </a:r>
            <a:endParaRPr lang="nl-NL" sz="1800" b="1" dirty="0">
              <a:ea typeface="Verdana"/>
            </a:endParaRPr>
          </a:p>
          <a:p>
            <a:pPr marL="316230" indent="-316230">
              <a:buClr>
                <a:srgbClr val="00689A"/>
              </a:buClr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Artikel 21: Contractrechten warmte/koude</a:t>
            </a:r>
            <a:r>
              <a:rPr lang="nl-NL" sz="1800" dirty="0">
                <a:solidFill>
                  <a:srgbClr val="000000"/>
                </a:solidFill>
                <a:latin typeface="Verdana"/>
              </a:rPr>
              <a:t> </a:t>
            </a:r>
            <a:endParaRPr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</a:endParaRPr>
          </a:p>
          <a:p>
            <a:pPr marL="316230" marR="0" lvl="0" indent="-31623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lang="nl-NL" sz="1800" dirty="0"/>
              <a:t>Artikel 22: Informatie en bewustwording</a:t>
            </a:r>
            <a:endParaRPr lang="nl-NL" sz="1800" dirty="0">
              <a:ea typeface="Verdana"/>
            </a:endParaRPr>
          </a:p>
          <a:p>
            <a:pPr marL="316230" marR="0" lvl="0" indent="-31623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lang="nl-NL" sz="1800" dirty="0"/>
              <a:t>Artikel 23: Partnerschappen voor energie-efficiëntie</a:t>
            </a:r>
            <a:endParaRPr lang="nl-NL" sz="1800" dirty="0">
              <a:ea typeface="Verdana"/>
            </a:endParaRPr>
          </a:p>
          <a:p>
            <a:pPr marL="316230" marR="0" lvl="0" indent="-31623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lang="nl-NL" sz="1800" dirty="0"/>
              <a:t>Artikel 24: Energiearmoede</a:t>
            </a:r>
            <a:endParaRPr lang="nl-NL" sz="1800" b="1" dirty="0">
              <a:ea typeface="Verdana"/>
            </a:endParaRPr>
          </a:p>
          <a:p>
            <a:pPr marL="0" indent="0">
              <a:buNone/>
            </a:pPr>
            <a:r>
              <a:rPr lang="nl-NL" sz="1800" b="1" dirty="0"/>
              <a:t>Warmte/koude aanbod</a:t>
            </a:r>
            <a:endParaRPr lang="nl-NL" sz="1800" b="1" dirty="0">
              <a:ea typeface="Verdana"/>
            </a:endParaRPr>
          </a:p>
          <a:p>
            <a:pPr marL="316230" indent="-316230"/>
            <a:r>
              <a:rPr lang="nl-NL" sz="1800" dirty="0"/>
              <a:t>Artikel 25: Kostenbatenanalyse warmte/koude </a:t>
            </a:r>
            <a:endParaRPr lang="nl-NL" sz="1800" dirty="0">
              <a:ea typeface="Verdana"/>
            </a:endParaRPr>
          </a:p>
          <a:p>
            <a:pPr marL="316230" indent="-316230"/>
            <a:r>
              <a:rPr lang="nl-NL" sz="1800" dirty="0"/>
              <a:t>Artikel 26: Duurzaamheidscriteria warmte/koude</a:t>
            </a:r>
            <a:endParaRPr lang="nl-NL" sz="1800" dirty="0">
              <a:ea typeface="Verdana"/>
            </a:endParaRPr>
          </a:p>
          <a:p>
            <a:pPr marL="316230" indent="-316230">
              <a:spcAft>
                <a:spcPts val="600"/>
              </a:spcAft>
            </a:pPr>
            <a:r>
              <a:rPr lang="nl-NL" sz="1800" dirty="0"/>
              <a:t>Artikel 27: Toezicht op efficiëntie bij netbeheerders</a:t>
            </a:r>
            <a:endParaRPr lang="nl-NL" sz="1800" dirty="0">
              <a:ea typeface="Verdana"/>
            </a:endParaRPr>
          </a:p>
          <a:p>
            <a:pPr marL="0" indent="0">
              <a:buNone/>
            </a:pPr>
            <a:r>
              <a:rPr lang="nl-NL" sz="1800" b="1" dirty="0"/>
              <a:t>Horizontale provisies</a:t>
            </a:r>
            <a:endParaRPr lang="nl-NL" sz="1800" b="1" dirty="0">
              <a:ea typeface="Verdana"/>
            </a:endParaRPr>
          </a:p>
          <a:p>
            <a:pPr marL="316230" indent="-316230"/>
            <a:r>
              <a:rPr lang="nl-NL" sz="1800" dirty="0"/>
              <a:t>Artikel 28: </a:t>
            </a:r>
            <a:r>
              <a:rPr lang="nl-NL" sz="1800" dirty="0">
                <a:latin typeface="Verdana"/>
                <a:ea typeface="MS Mincho"/>
                <a:cs typeface="Times New Roman"/>
              </a:rPr>
              <a:t>Gek</a:t>
            </a:r>
            <a:r>
              <a:rPr lang="nl-NL" sz="1800" dirty="0">
                <a:effectLst/>
                <a:latin typeface="Verdana"/>
                <a:ea typeface="MS Mincho"/>
                <a:cs typeface="Times New Roman"/>
              </a:rPr>
              <a:t>walificeerde, geaccrediteerde, en gecertificeerde energiebesparingsprofessionals</a:t>
            </a:r>
            <a:endParaRPr lang="nl-NL" sz="1800" dirty="0">
              <a:latin typeface="Verdana"/>
              <a:ea typeface="MS Mincho"/>
              <a:cs typeface="Times New Roman"/>
            </a:endParaRPr>
          </a:p>
          <a:p>
            <a:pPr marL="316230" indent="-316230"/>
            <a:r>
              <a:rPr lang="nl-NL" sz="1800" dirty="0"/>
              <a:t>Artikel 29: Energy Services en </a:t>
            </a:r>
            <a:r>
              <a:rPr lang="nl-NL" sz="1800" dirty="0" err="1"/>
              <a:t>one</a:t>
            </a:r>
            <a:r>
              <a:rPr lang="nl-NL" sz="1800" dirty="0"/>
              <a:t>-stop-shops </a:t>
            </a:r>
            <a:endParaRPr lang="nl-NL" sz="1800" dirty="0">
              <a:ea typeface="Verdana"/>
            </a:endParaRPr>
          </a:p>
          <a:p>
            <a:pPr marL="316230" indent="-316230"/>
            <a:r>
              <a:rPr lang="nl-NL" sz="1800" dirty="0"/>
              <a:t>Artikel 30: Nationaal energiebesparingsfonds</a:t>
            </a:r>
            <a:endParaRPr lang="nl-NL" sz="1800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AFFD5E-7456-E09B-EAD6-A1B31CD3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Structuur van de richtlijn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E219E-2F14-671B-8F8A-9A6286A6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E67A76-78A1-F549-B712-92C8B4E8F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198A75-B77B-8A43-7B4D-5061680F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10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2D9B2D4-50DA-BC53-88C7-36B94AFE5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Terugverdientijd naar 7 jaar in 2027</a:t>
            </a:r>
          </a:p>
          <a:p>
            <a:r>
              <a:rPr lang="nl-NL" dirty="0"/>
              <a:t>Aanpassing informatieplicht, </a:t>
            </a:r>
            <a:r>
              <a:rPr lang="nl-NL" dirty="0" err="1"/>
              <a:t>onderzoeksplicht</a:t>
            </a:r>
            <a:r>
              <a:rPr lang="nl-NL" dirty="0"/>
              <a:t> en EML</a:t>
            </a:r>
          </a:p>
          <a:p>
            <a:r>
              <a:rPr lang="nl-NL" dirty="0"/>
              <a:t>Energiegebruiksgegevens beschikbaar via de netbeheerder eind 2025</a:t>
            </a:r>
          </a:p>
          <a:p>
            <a:r>
              <a:rPr lang="nl-NL" dirty="0"/>
              <a:t>Vanaf 2027 nieuwe middelen voor toezicht en handhaving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A6F6BB-BA52-2C63-32C4-0834EBE3F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Energiebesparingsplicht	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2F69D4-106A-F926-35FD-790011091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EF40D3-65C1-DE68-4A71-6E86C88D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7AB53-7974-9107-0125-2259B4D7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96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2B8A819-53E4-01EE-8C92-B7679CD3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Eind 2026 wijzigingen gepubliceerd.</a:t>
            </a:r>
          </a:p>
          <a:p>
            <a:r>
              <a:rPr lang="nl-NL" dirty="0"/>
              <a:t>In werking </a:t>
            </a:r>
            <a:r>
              <a:rPr lang="nl-NL" dirty="0" err="1"/>
              <a:t>treding</a:t>
            </a:r>
            <a:r>
              <a:rPr lang="nl-NL" dirty="0"/>
              <a:t> 1 juli 2027</a:t>
            </a:r>
          </a:p>
          <a:p>
            <a:r>
              <a:rPr lang="nl-NL" dirty="0"/>
              <a:t>Bijeenkomsten in het land in 2027</a:t>
            </a:r>
          </a:p>
          <a:p>
            <a:r>
              <a:rPr lang="nl-NL" dirty="0"/>
              <a:t>1 december 2027 nieuwe rapportagedatum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AA050A-EA77-81FB-10EA-A89E20FF6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energiebesparingsplicht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C204C3-2B41-993B-FA74-5F934490C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45F5CC-12E6-85A4-2CB1-27330A90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53FB49-10C1-3E7A-68D1-5C256FA1E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16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28EFA9B-4E58-900A-6F15-910DEA9A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1339286" cy="3931928"/>
          </a:xfrm>
        </p:spPr>
        <p:txBody>
          <a:bodyPr numCol="1">
            <a:normAutofit/>
          </a:bodyPr>
          <a:lstStyle/>
          <a:p>
            <a:r>
              <a:rPr lang="nl-NL" b="1" dirty="0"/>
              <a:t>EU Doel</a:t>
            </a:r>
            <a:r>
              <a:rPr lang="nl-NL" dirty="0"/>
              <a:t>: -11,7% totale energiegebruik in 2030 t.o.v. prognose 2030</a:t>
            </a:r>
          </a:p>
          <a:p>
            <a:r>
              <a:rPr lang="nl-NL" b="1" dirty="0"/>
              <a:t>Nederlandse nationale bijdrage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BABC25-2F57-E256-7D5B-43AF417D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EED Hoofddoel: minder energiegebruik in 2030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DD2030-CDBB-B79F-F381-ABE77128B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4C7B5-B5CA-2110-5C2B-E699B7C2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F757BC-F55B-CFE9-1484-393A9C4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38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858745-BE13-9BC1-FF2E-CF33DF5D8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nl-NL" sz="1800" b="1"/>
              <a:t>Overkoepelend doel</a:t>
            </a:r>
          </a:p>
          <a:p>
            <a:r>
              <a:rPr lang="nl-NL" sz="1800"/>
              <a:t>Verlaging van het energiegebruik in 2030</a:t>
            </a:r>
          </a:p>
          <a:p>
            <a:pPr marL="0" indent="0">
              <a:buNone/>
            </a:pPr>
            <a:endParaRPr lang="nl-NL" sz="1800" b="1"/>
          </a:p>
          <a:p>
            <a:pPr marL="0" indent="0">
              <a:buNone/>
            </a:pPr>
            <a:r>
              <a:rPr lang="nl-NL" sz="1800" b="1"/>
              <a:t>Regels en doelen om het hoofddoel te halen</a:t>
            </a:r>
            <a:endParaRPr lang="nl-NL" sz="1800"/>
          </a:p>
          <a:p>
            <a:r>
              <a:rPr lang="nl-NL" sz="1800"/>
              <a:t>Besparingsverplichting door beleidsmaatregelen </a:t>
            </a:r>
          </a:p>
          <a:p>
            <a:r>
              <a:rPr lang="nl-NL" sz="1800"/>
              <a:t>Voorbeeldrol overheidsinstanties (besparen en renoveren)</a:t>
            </a:r>
          </a:p>
          <a:p>
            <a:r>
              <a:rPr lang="nl-NL" sz="1800"/>
              <a:t>Bedrijven en instellingen (audits en energiemanagement)</a:t>
            </a:r>
          </a:p>
          <a:p>
            <a:r>
              <a:rPr lang="nl-NL" sz="1800"/>
              <a:t>Informatie en bescherming consumenten </a:t>
            </a:r>
          </a:p>
          <a:p>
            <a:r>
              <a:rPr lang="nl-NL" sz="1800"/>
              <a:t>Warmte/koude aanbod (duurzaamheidscriteria)</a:t>
            </a:r>
          </a:p>
          <a:p>
            <a:r>
              <a:rPr lang="nl-NL" sz="1800"/>
              <a:t>Provisies over financiering en toezicht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AFFD5E-7456-E09B-EAD6-A1B31CD3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Structuur van de richtlijn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E219E-2F14-671B-8F8A-9A6286A6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E67A76-78A1-F549-B712-92C8B4E8F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198A75-B77B-8A43-7B4D-5061680F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A0AE8A-BC3C-76FC-47F0-95BC087B3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02" y="2000560"/>
            <a:ext cx="4141342" cy="41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62B5D0-6FC1-3EFF-A28D-892B668F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/>
          </a:bodyPr>
          <a:lstStyle/>
          <a:p>
            <a:pPr marL="316230" indent="-316230"/>
            <a:r>
              <a:rPr lang="nl-NL" dirty="0"/>
              <a:t>Afweging van energiebesparing meenemen in lokaal, provinciaal en landelijk beleid</a:t>
            </a:r>
          </a:p>
          <a:p>
            <a:pPr marL="316230" indent="-316230"/>
            <a:r>
              <a:rPr lang="nl-NL" dirty="0">
                <a:ea typeface="Verdana"/>
              </a:rPr>
              <a:t>Doel: bewustzijn over energiegebruik en energiebesparing meenemen in besluitvorming.</a:t>
            </a:r>
          </a:p>
          <a:p>
            <a:pPr marL="316230" indent="-316230"/>
            <a:r>
              <a:rPr lang="nl-NL" dirty="0">
                <a:ea typeface="Verdana"/>
              </a:rPr>
              <a:t>Keuze komt altijd uit bij energie efficiënt?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B4F8C-FCC7-6E03-C07C-DEDFE8EA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Artikel 3: energy efficiency first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395F86-A9D7-AC89-8B8D-B8CC401FB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4EC362-78A3-BDBE-7FBC-86C416F4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494" y="6059994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D269BA-A1CC-F0F1-BFE9-5BE58559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1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62B5D0-6FC1-3EFF-A28D-892B668F4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/>
          </a:bodyPr>
          <a:lstStyle/>
          <a:p>
            <a:pPr marL="316230" indent="-316230"/>
            <a:r>
              <a:rPr lang="nl-NL" dirty="0"/>
              <a:t>Landelijk moeten publieke instanties 1,9% finaal energie besparen per jaar. Rapportage bij rvo</a:t>
            </a:r>
          </a:p>
          <a:p>
            <a:pPr marL="316230" indent="-316230"/>
            <a:r>
              <a:rPr lang="nl-NL" dirty="0"/>
              <a:t>Indicatief tot 1 jan 2027, daarna bindend 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Gemeentes &lt;50.000 hoeven pas vanaf 2027 te voldoen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Gemeentes &lt;5.000 hoeven pas vanaf 2030 te voldoen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/>
              <a:t>Uitzondering Defensie en OV uit nulmeting 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Besparingen mogen wel worden meegenomen</a:t>
            </a:r>
            <a:endParaRPr lang="nl-NL" dirty="0">
              <a:ea typeface="Verdana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B4F8C-FCC7-6E03-C07C-DEDFE8EA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Artikel 5: Finale besparing Publieke instanties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395F86-A9D7-AC89-8B8D-B8CC401FB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4EC362-78A3-BDBE-7FBC-86C416F4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494" y="6059994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D269BA-A1CC-F0F1-BFE9-5BE58559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5959E-8A36-B232-97CF-8759B298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16" y="5096973"/>
            <a:ext cx="906139" cy="4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4A6BCB-B2ED-8293-4A8A-9A4FB136D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1" y="5096843"/>
            <a:ext cx="1061163" cy="5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99F3D42-7E36-AF0C-FBE9-73D5800E0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94" y="5138744"/>
            <a:ext cx="504542" cy="5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4E1273C-BB90-C6B8-2496-E18E056D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 b="50000"/>
          <a:stretch/>
        </p:blipFill>
        <p:spPr bwMode="auto">
          <a:xfrm>
            <a:off x="6761685" y="5117479"/>
            <a:ext cx="814818" cy="5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9A02184-AE6C-A5AD-9317-5C82E89F9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25" y="5096843"/>
            <a:ext cx="567709" cy="5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16BC190-7F7E-4804-A6EA-EB5C797F1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82" y="5013377"/>
            <a:ext cx="692117" cy="6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0789ADA-7543-E1EE-A129-CB99447F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10317252" cy="394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16230" indent="-316230"/>
            <a:r>
              <a:rPr lang="nl-NL" dirty="0"/>
              <a:t>Publieke instanties 3% per jaar van het oppervlak van alle gebouwen (&gt; 250m2) in eigendom renoveren naar BENG niveau</a:t>
            </a:r>
          </a:p>
          <a:p>
            <a:pPr marL="316230" indent="-316230"/>
            <a:endParaRPr lang="nl-NL" dirty="0">
              <a:ea typeface="Verdana"/>
            </a:endParaRPr>
          </a:p>
          <a:p>
            <a:pPr marL="316230" indent="-316230"/>
            <a:r>
              <a:rPr lang="nl-NL" dirty="0"/>
              <a:t>BZK hoofdverantwoordelijk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/>
              <a:t>Minder strenge eisen (defensie,</a:t>
            </a:r>
            <a:endParaRPr lang="nl-NL" dirty="0">
              <a:ea typeface="Verdana"/>
            </a:endParaRPr>
          </a:p>
          <a:p>
            <a:pPr marL="0" indent="0">
              <a:buNone/>
            </a:pPr>
            <a:r>
              <a:rPr lang="nl-NL" dirty="0"/>
              <a:t> monumenten)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234710-B051-D847-6964-84EE73DD3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Artikel 6: renovatieverplichting Publieke instanties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A892E4-5C15-82B4-A504-B2A0F4E2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82C657-935E-0A6E-70F9-AC51C710F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januari 2024 | Publieke instanties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BDB7F1-23E0-842D-F34B-3EF3CD235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47" y="3160500"/>
            <a:ext cx="4171645" cy="27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7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7527A74-B8C8-3831-8968-A16814B37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468000" rtlCol="0" anchor="t">
            <a:normAutofit/>
          </a:bodyPr>
          <a:lstStyle/>
          <a:p>
            <a:pPr marL="316230" indent="-316230"/>
            <a:r>
              <a:rPr lang="nl-NL" dirty="0"/>
              <a:t>Ondernemingen (concernniveau) met &gt; 85 TJ moeten een energiemanagementsysteem installeren </a:t>
            </a:r>
          </a:p>
          <a:p>
            <a:pPr marL="316230" indent="-316230"/>
            <a:r>
              <a:rPr lang="nl-NL" dirty="0"/>
              <a:t>Ondernemingen (concernniveau) met &gt; 10 TJ moeten een energie audit uitvoeren 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Energie audits moeten eens in de vier jaar worden uitgevoerd</a:t>
            </a:r>
            <a:endParaRPr lang="nl-NL" dirty="0">
              <a:ea typeface="Verdana"/>
            </a:endParaRPr>
          </a:p>
          <a:p>
            <a:pPr marL="629920" lvl="1" indent="-316230"/>
            <a:r>
              <a:rPr lang="nl-NL" dirty="0"/>
              <a:t>De aanbevelingen in de audit moeten leiden tot een actieplan voor uitvoering van de maatregelen. Dit moet ook publiek worden gemaakt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>
                <a:ea typeface="Verdana"/>
              </a:rPr>
              <a:t>Gesprek EU commissie </a:t>
            </a:r>
            <a:r>
              <a:rPr lang="nl-NL" dirty="0" err="1">
                <a:ea typeface="Verdana"/>
              </a:rPr>
              <a:t>onderzoeksplicht</a:t>
            </a:r>
            <a:r>
              <a:rPr lang="nl-NL" dirty="0">
                <a:ea typeface="Verdana"/>
              </a:rPr>
              <a:t> voldoende voor audit?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EA50BFB-4AB2-E8CE-2CCD-6F5932AB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Artikel 11: Auditplicht bedrijven en instellingen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E84EEF-F4CB-FFF9-6AE4-B39FF4DA1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46F62-353C-5F33-D321-6A2B179D7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261F0-2011-20AD-7656-159F7DF3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758507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EA1A91CE-7E57-F145-BE42-7B070EEBBDDB}" vid="{6C36E585-6285-7A49-8DF5-BEF47E7226A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fc4cb-9fd8-4ed8-84db-bd9dd1f8a28b">
      <Terms xmlns="http://schemas.microsoft.com/office/infopath/2007/PartnerControls"/>
    </lcf76f155ced4ddcb4097134ff3c332f>
    <Auteur xmlns="4fffc4cb-9fd8-4ed8-84db-bd9dd1f8a28b">
      <UserInfo>
        <DisplayName/>
        <AccountId xsi:nil="true"/>
        <AccountType/>
      </UserInfo>
    </Auteur>
    <TaxCatchAll xmlns="97ea1ec9-6adf-4e2d-8dd2-8bf7c4ea1f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F6F3D7EECE74994A504D16E5935ED" ma:contentTypeVersion="14" ma:contentTypeDescription="Een nieuw document maken." ma:contentTypeScope="" ma:versionID="0f91398612b6cead9c29ba3bce568ffc">
  <xsd:schema xmlns:xsd="http://www.w3.org/2001/XMLSchema" xmlns:xs="http://www.w3.org/2001/XMLSchema" xmlns:p="http://schemas.microsoft.com/office/2006/metadata/properties" xmlns:ns2="4fffc4cb-9fd8-4ed8-84db-bd9dd1f8a28b" xmlns:ns3="97ea1ec9-6adf-4e2d-8dd2-8bf7c4ea1f37" targetNamespace="http://schemas.microsoft.com/office/2006/metadata/properties" ma:root="true" ma:fieldsID="65080262303494ffc397e264e477da90" ns2:_="" ns3:_="">
    <xsd:import namespace="4fffc4cb-9fd8-4ed8-84db-bd9dd1f8a28b"/>
    <xsd:import namespace="97ea1ec9-6adf-4e2d-8dd2-8bf7c4ea1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uteur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fc4cb-9fd8-4ed8-84db-bd9dd1f8a2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uteur" ma:index="12" nillable="true" ma:displayName="Auteur" ma:format="Dropdown" ma:list="UserInfo" ma:SharePointGroup="0" ma:internalName="Auteu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aeb5d102-68e6-440d-87f4-708629459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a1ec9-6adf-4e2d-8dd2-8bf7c4ea1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eb84ee2-cae1-44df-8525-76908b4230c1}" ma:internalName="TaxCatchAll" ma:showField="CatchAllData" ma:web="97ea1ec9-6adf-4e2d-8dd2-8bf7c4ea1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27075-5D54-4517-983F-0B3BA4A343D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7ea1ec9-6adf-4e2d-8dd2-8bf7c4ea1f37"/>
    <ds:schemaRef ds:uri="http://schemas.microsoft.com/office/2006/metadata/properties"/>
    <ds:schemaRef ds:uri="http://purl.org/dc/terms/"/>
    <ds:schemaRef ds:uri="4fffc4cb-9fd8-4ed8-84db-bd9dd1f8a28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F04AA7-9C7C-4DF5-981A-32292687C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3213D-5AE6-4FED-8340-B1EEBB71F2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fc4cb-9fd8-4ed8-84db-bd9dd1f8a28b"/>
    <ds:schemaRef ds:uri="97ea1ec9-6adf-4e2d-8dd2-8bf7c4ea1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680</Words>
  <Application>Microsoft Office PowerPoint</Application>
  <PresentationFormat>Breedbeeld</PresentationFormat>
  <Paragraphs>112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Rijkshuisstijl Violet</vt:lpstr>
      <vt:lpstr>Toekomstige beleidsontwikkelingen  </vt:lpstr>
      <vt:lpstr>Energiebesparingsplicht </vt:lpstr>
      <vt:lpstr>Planning energiebesparingsplicht</vt:lpstr>
      <vt:lpstr>EED Hoofddoel: minder energiegebruik in 2030</vt:lpstr>
      <vt:lpstr>Structuur van de richtlijn</vt:lpstr>
      <vt:lpstr>Artikel 3: energy efficiency first</vt:lpstr>
      <vt:lpstr>Artikel 5: Finale besparing Publieke instanties</vt:lpstr>
      <vt:lpstr>Artikel 6: renovatieverplichting Publieke instanties</vt:lpstr>
      <vt:lpstr>Artikel 11: Auditplicht bedrijven en instellingen</vt:lpstr>
      <vt:lpstr>Artikel 12: rapportageplicht datacenters</vt:lpstr>
      <vt:lpstr>En verder…. EPBD (gebouwen)</vt:lpstr>
      <vt:lpstr>Vragen?</vt:lpstr>
      <vt:lpstr>Structuur van de richtlijn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Mensies, J. (Julian)</dc:creator>
  <cp:lastModifiedBy>Jonkers, Henk (RWS WVL)</cp:lastModifiedBy>
  <cp:revision>4</cp:revision>
  <dcterms:created xsi:type="dcterms:W3CDTF">2024-09-11T07:42:46Z</dcterms:created>
  <dcterms:modified xsi:type="dcterms:W3CDTF">2024-10-01T11:16:15Z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0x010100422F6F3D7EECE74994A504D16E5935ED</vt:lpwstr>
  </property>
  <property fmtid="{D5CDD505-2E9C-101B-9397-08002B2CF9AE}" pid="3" name="MediaServiceImageTags">
    <vt:lpwstr/>
  </property>
</Properties>
</file>